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859" r:id="rId3"/>
    <p:sldId id="1017" r:id="rId4"/>
    <p:sldId id="1020" r:id="rId5"/>
    <p:sldId id="1035" r:id="rId6"/>
    <p:sldId id="1036" r:id="rId7"/>
    <p:sldId id="1021" r:id="rId8"/>
    <p:sldId id="1037" r:id="rId9"/>
    <p:sldId id="1038" r:id="rId10"/>
    <p:sldId id="1022" r:id="rId11"/>
    <p:sldId id="1024" r:id="rId12"/>
    <p:sldId id="1039" r:id="rId13"/>
    <p:sldId id="1040" r:id="rId14"/>
    <p:sldId id="1041" r:id="rId15"/>
    <p:sldId id="1042" r:id="rId16"/>
    <p:sldId id="1043" r:id="rId17"/>
    <p:sldId id="1044" r:id="rId18"/>
    <p:sldId id="1045" r:id="rId19"/>
    <p:sldId id="1047" r:id="rId20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D8ECDD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05" d="100"/>
          <a:sy n="105" d="100"/>
        </p:scale>
        <p:origin x="13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notesMaster" Target="notesMasters/notesMaster1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文本框 3"/>
          <p:cNvSpPr txBox="1"/>
          <p:nvPr userDrawn="1"/>
        </p:nvSpPr>
        <p:spPr>
          <a:xfrm>
            <a:off x="5159102" y="-27384"/>
            <a:ext cx="6768752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高中物理 选择性必修第一册 </a:t>
            </a:r>
            <a:r>
              <a:rPr lang="en-US" altLang="zh-CN" sz="2000" dirty="0" err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1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2.png"/><Relationship Id="rId2" Type="http://schemas.openxmlformats.org/officeDocument/2006/relationships/image" Target="../media/image18.png"/><Relationship Id="rId1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第四章   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光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r>
              <a:rPr lang="en-US" altLang="zh-CN" sz="4800" b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. </a:t>
            </a:r>
            <a:r>
              <a:rPr lang="zh-CN" altLang="en-US" sz="4800" b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光</a:t>
            </a:r>
            <a:r>
              <a:rPr lang="zh-CN" altLang="en-US" sz="4800" b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的偏振　激光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对光的偏振的理解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偏振片上的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狭缝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表示透振方向，而不是真实狭缝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只要光的振动方向不与透振方向垂直就可以不同程度地通过偏振片，不过强度要比振动方向与透振方向平行的光弱一些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图所示，白炽灯的右侧依次平行放置偏振片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点位于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点位于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右侧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旋转偏振片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两点光的强度变化情况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均不变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均有变化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有变化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有变化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典例.eps" descr="id:214749421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908720"/>
            <a:ext cx="991870" cy="319405"/>
          </a:xfrm>
          <a:prstGeom prst="rect">
            <a:avLst/>
          </a:prstGeom>
        </p:spPr>
      </p:pic>
      <p:pic>
        <p:nvPicPr>
          <p:cNvPr id="5" name="hjer253.jpg" descr="id:214749421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137974" y="2007683"/>
            <a:ext cx="2691130" cy="2179320"/>
          </a:xfrm>
          <a:prstGeom prst="rect">
            <a:avLst/>
          </a:prstGeom>
        </p:spPr>
      </p:pic>
      <p:pic>
        <p:nvPicPr>
          <p:cNvPr id="6" name="24答案.eps" descr="id:214749423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82139" y="4346606"/>
            <a:ext cx="840740" cy="29972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486694" y="426563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C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白炽灯发出的光为自然光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含各个方向的偏振光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且各个方向的偏振光的强度都相同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偏振片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都只允许特定方向的偏振光通过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偏振片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旋转到任何位置都有光通过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而且强度不变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点的光的强度不变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当自然光通过偏振片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后变为偏振光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再通过偏振片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旋转偏振片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当偏振片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允许通过的方向相同时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点最亮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当偏振片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允许通过的方向垂直时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点最暗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因此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点光的强度会发生变化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pic>
        <p:nvPicPr>
          <p:cNvPr id="4" name="24解析.eps" descr="id:214749422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980728"/>
            <a:ext cx="840740" cy="299720"/>
          </a:xfrm>
          <a:prstGeom prst="rect">
            <a:avLst/>
          </a:prstGeom>
        </p:spPr>
      </p:pic>
      <p:pic>
        <p:nvPicPr>
          <p:cNvPr id="5" name="hjer253.jpg" descr="id:214749421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74926" y="3933056"/>
            <a:ext cx="2691130" cy="2179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86525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光</a:t>
            </a:r>
            <a:r>
              <a:rPr lang="zh-CN" altLang="zh-CN" b="1" dirty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在棱镜中的色散问题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对光的颜色的理解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775"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光的颜色由光的频率决定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不同颜色的光，频率不同，在同种介质中传播时波长不同，波速不同，光由一种介质进入另一种介质时，频率不变，故光的颜色不变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98862" y="692696"/>
            <a:ext cx="6095844" cy="696111"/>
          </a:xfrm>
          <a:prstGeom prst="rect">
            <a:avLst/>
          </a:prstGeom>
        </p:spPr>
      </p:pic>
      <p:pic>
        <p:nvPicPr>
          <p:cNvPr id="4" name="情境.eps" descr="id:214749424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17354" y="1628800"/>
            <a:ext cx="1069340" cy="3752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色光特性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比较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392868" y="1412776"/>
          <a:ext cx="11453833" cy="4745673"/>
        </p:xfrm>
        <a:graphic>
          <a:graphicData uri="http://schemas.openxmlformats.org/drawingml/2006/table">
            <a:tbl>
              <a:tblPr firstRow="1" firstCol="1" bandRow="1"/>
              <a:tblGrid>
                <a:gridCol w="4268863"/>
                <a:gridCol w="7184970"/>
              </a:tblGrid>
              <a:tr h="45259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各种色光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红橙黄绿蓝靛紫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59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频率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小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→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大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59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波长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长</a:t>
                      </a:r>
                      <a:r>
                        <a:rPr lang="en-US" altLang="zh-CN" sz="2400" b="1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→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短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18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临界角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同种介质中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大</a:t>
                      </a:r>
                      <a:r>
                        <a:rPr lang="en-US" altLang="zh-CN" sz="2400" b="1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→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小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59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折射率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小</a:t>
                      </a:r>
                      <a:r>
                        <a:rPr lang="en-US" altLang="zh-CN" sz="2400" b="1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→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大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59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波速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真空中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不变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2400" b="1" baseline="30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  </a:t>
                      </a: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m/s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59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波速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介质中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大</a:t>
                      </a:r>
                      <a:r>
                        <a:rPr lang="en-US" altLang="zh-CN" sz="2400" b="1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→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小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519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经三棱镜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折射时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偏向角大小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小</a:t>
                      </a:r>
                      <a:r>
                        <a:rPr lang="en-US" altLang="zh-CN" sz="2400" b="1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→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大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折射时的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色散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endParaRPr lang="en-US" altLang="zh-CN" sz="1200" b="1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endParaRPr lang="en-US" altLang="zh-CN" sz="1200" b="1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endParaRPr lang="en-US" altLang="zh-CN" sz="1200" b="1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endParaRPr lang="en-US" altLang="zh-CN" sz="1200" b="1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endParaRPr lang="en-US" altLang="zh-CN" sz="1200" b="1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endParaRPr lang="en-US" altLang="zh-CN" sz="1200" b="1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endParaRPr lang="en-US" altLang="zh-CN" sz="1200" b="1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775"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如图所示，把射出棱镜的光与入射光方向的夹角叫作光通过棱镜的偏向角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实验表明，白光色散时，红光的偏向角最小，紫光的偏向角最大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这说明玻璃对不同色光的折射率是不同的，对紫光的折射率最大，对红光的折射率最小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白光经过三棱镜后，在光屏上呈现彩色光带，若从棱镜的顶角向底边看，由红到紫依次排列，紫光最靠近底边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xb33.jpg" descr="id:2147494260;FounderCES"/>
          <p:cNvPicPr/>
          <p:nvPr/>
        </p:nvPicPr>
        <p:blipFill>
          <a:blip r:embed="rId1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06974" y="1124744"/>
            <a:ext cx="3674745" cy="22948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709174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光的色散现象能表明的问题</a:t>
                </a:r>
                <a:endParaRPr lang="zh-CN" altLang="zh-CN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22300"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同一介质对不同色光的折射率不同，频率越高，折射率越大；七色光中红光的折射率最小，紫光的折射率最大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22300"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𝒄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可知，同一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介质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中各种色光的光速不同，红光对应的折射率最小，光速最大；而紫光对应的折射率最大，光速最小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22300"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光</a:t>
                </a:r>
                <a:r>
                  <a:rPr lang="zh-CN" altLang="zh-CN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由一种介质进入另一种介质时，光的颜色不变，光速改变</a:t>
                </a:r>
                <a:r>
                  <a:rPr lang="en-US" altLang="zh-CN" b="1" spc="-10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 spc="-1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22300" algn="dist"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zh-CN" altLang="zh-CN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光在介质中的传播速度与介质有关，与光的频率也有关，这一点与机械波是有</a:t>
                </a:r>
                <a:r>
                  <a:rPr lang="zh-CN" altLang="zh-CN" b="1" spc="-1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区</a:t>
                </a:r>
                <a:endParaRPr lang="en-US" altLang="zh-CN" b="1" spc="-1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zh-CN" altLang="zh-CN" b="1" spc="-1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别的</a:t>
                </a:r>
                <a:r>
                  <a:rPr lang="en-US" altLang="zh-CN" b="1" spc="-100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 spc="-1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709174"/>
              </a:xfrm>
              <a:blipFill rotWithShape="1">
                <a:blip r:embed="rId1"/>
                <a:stretch>
                  <a:fillRect l="-2" t="-13" r="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白光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通过三棱镜会发生色散现象，如图所示，一束白光通过玻璃三棱镜折射后，在光屏上得到一条彩色光带，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分别是这条光带最上面和最下面的两条光，关于这条彩色光带，下列说法正确的是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光为紫光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光为红光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光在玻璃中的传播速度最大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光的折射率最大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在玻璃三棱镜中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光的波长小于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波长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4典例.eps" descr="id:214749426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980728"/>
            <a:ext cx="922655" cy="297180"/>
          </a:xfrm>
          <a:prstGeom prst="rect">
            <a:avLst/>
          </a:prstGeom>
        </p:spPr>
      </p:pic>
      <p:pic>
        <p:nvPicPr>
          <p:cNvPr id="6" name="24xb34.jpg" descr="id:2147494274;FounderCES"/>
          <p:cNvPicPr/>
          <p:nvPr/>
        </p:nvPicPr>
        <p:blipFill>
          <a:blip r:embed="rId2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51390" y="1988840"/>
            <a:ext cx="3018790" cy="2485390"/>
          </a:xfrm>
          <a:prstGeom prst="rect">
            <a:avLst/>
          </a:prstGeom>
        </p:spPr>
      </p:pic>
      <p:pic>
        <p:nvPicPr>
          <p:cNvPr id="7" name="24答案.eps" descr="id:214749428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4801186"/>
            <a:ext cx="840740" cy="29972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429440" y="474757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B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423099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白光经过三棱镜发生折射时红光的折射率最小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紫光的折射率最大可知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光是红光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光是紫光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根据公式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𝒄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𝒏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可知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光的折射率小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所以传播速度大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由于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光的频率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较低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λf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可知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由于在三棱镜中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光的波速较大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光的波长更长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故选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423099"/>
              </a:xfrm>
              <a:blipFill rotWithShape="1">
                <a:blip r:embed="rId1"/>
                <a:stretch>
                  <a:fillRect l="-2" t="-26" r="1" b="2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24解析.eps" descr="id:214749428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69040"/>
            <a:ext cx="840740" cy="299720"/>
          </a:xfrm>
          <a:prstGeom prst="rect">
            <a:avLst/>
          </a:prstGeom>
        </p:spPr>
      </p:pic>
      <p:pic>
        <p:nvPicPr>
          <p:cNvPr id="5" name="24xb34.jpg" descr="id:2147494274;FounderCES"/>
          <p:cNvPicPr/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39022" y="3429000"/>
            <a:ext cx="3018790" cy="24853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6574" y="1639236"/>
            <a:ext cx="1254116" cy="369395"/>
          </a:xfrm>
          <a:prstGeom prst="rect">
            <a:avLst/>
          </a:prstGeom>
        </p:spPr>
      </p:pic>
      <p:pic>
        <p:nvPicPr>
          <p:cNvPr id="6" name="24知识过.eps" descr="id:21474916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188368" y="804441"/>
            <a:ext cx="7723262" cy="536327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34150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偏振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偏振现象</a:t>
            </a:r>
            <a:endParaRPr lang="zh-CN" altLang="zh-CN" b="1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indent="457200"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不同的横波，即使传播方向相同，振动也可能是不同的，这个现象称为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偏振现象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偏振方向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457200"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横波的振动方向称为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偏振方向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3192" y="908720"/>
            <a:ext cx="1308841" cy="346592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光</a:t>
            </a:r>
            <a:r>
              <a:rPr lang="zh-CN" altLang="zh-CN" b="1" dirty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的偏振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偏振片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2300"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偏振片由特定的材料制成，每个偏振片都有一个特定的方向，沿着这个方向振动的光波能顺利通过偏振片，偏振方向与这个方向垂直的光不能通过，这个方向叫作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透振方向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3862958" y="6023029"/>
            <a:ext cx="42066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6301105" algn="l"/>
              </a:tabLst>
            </a:pP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自然光通过偏振片的实验结果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wld694.jpg" descr="id:214749416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62958" y="2924944"/>
            <a:ext cx="4054475" cy="30619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6938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自然光</a:t>
            </a:r>
            <a:endParaRPr lang="zh-CN" altLang="zh-CN" b="1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indent="457200"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太阳、电灯等普通光源发出的光，包含着在垂直于传播方向上沿一切方向振动的光，沿着各个方向振动的光波的强度都相同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偏振光</a:t>
            </a:r>
            <a:endParaRPr lang="zh-CN" altLang="zh-CN" b="1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indent="457200"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通过偏振片的光波，在垂直于传播方向的平面上，只沿着某个特定的方向振动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这种光叫作偏振光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457200"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光的偏振现象表明光是一种横波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偏振光的产生方式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自然光在玻璃、水面等表面反射时，反射光和折射光都是偏振光，入射角变化时偏振的程度也会变化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自然光射到两种介质的交界面上，如果光入射的方向合适，使反射光和折射光之间的夹角恰好是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时，反射光和折射光都是偏振光，且偏振方向相互垂直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自然光经过偏振片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起偏器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后能形成偏振光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偏振光可以用另一个偏振片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检偏器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检验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偏振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现象的应用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在摄影中的应用：在镜头前安装一片偏振滤光片，可以阻挡反射光进入镜头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电子表的液晶显示屏：在两块透振方向垂直的偏振片当中插进一个液晶盒，可以控制光线显示数字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夜晚行车时，车灯眩光的消除用的就是光的偏振现象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立体电影也利用了光的偏振现象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知识点3.eps" descr="id:214749417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908720"/>
            <a:ext cx="1353820" cy="3594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激光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的特点与应用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激光的特点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亮度高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：主要由于其光束具有高度聚集性，它可以在很小的空间和很短的时间内集中很大的能量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平行度好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：激光的发散角很小，几乎是沿着平行方向发射的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激光器发射的光是一种偏振光，方向固定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单色性好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：激光的频率范围极窄，颜色几乎是完全一致的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相干性好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：激光在波长、频率、偏振方向上都是一致的，相干性好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知识点4.eps" descr="id:214749418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908720"/>
            <a:ext cx="1475105" cy="3917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激光的应用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激光加工：激光加工包括激光切割、激光焊接和激光打标等多种技术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激光医学：激光在医疗领域也有着广泛的应用，包括激光手术、激光治疗、激光美容等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激光通信：激光通信是一种高速、长距离的通信技术，可以传输大量的信息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激光雷达：激光雷达利用激光束可以测量目标物体的距离和速度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它被广泛应用于无人机、自动驾驶汽车和智能交通系统等领域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激光成像：激光成像技术包括三维扫描仪、激光测量仪和激光图像处理等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它可以生成高分辨率和高质量的图像，在工业制造、地质勘探和生物医学等领域有广泛的应用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4要点破.eps" descr="id:214749165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134766" y="739720"/>
            <a:ext cx="7628890" cy="659130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对光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的偏振现象的理解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自然光与偏振光的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比较</a:t>
            </a:r>
            <a:endParaRPr lang="zh-CN" altLang="en-US"/>
          </a:p>
        </p:txBody>
      </p:sp>
      <p:pic>
        <p:nvPicPr>
          <p:cNvPr id="5" name="要点.eps" descr="id:214749419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556792"/>
            <a:ext cx="1035050" cy="363220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384242" y="2492896"/>
          <a:ext cx="11399596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1818875"/>
                <a:gridCol w="4324137"/>
                <a:gridCol w="5256584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自然光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0005" marR="4000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偏振光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0005" marR="4000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光的来源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直接从光源发出的光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0005" marR="4000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自然光通过起偏器后的光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0005" marR="4000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光的振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动方向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在垂直于光的传播方向的平面内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光沿所有方向振动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且沿各个方向振动的光强度都相同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0005" marR="4000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在垂直于光的传播方向的平面内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光沿某一特定方向振动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与起偏器的透振方向一致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0005" marR="4000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2568</Words>
  <Application>WPS 演示</Application>
  <PresentationFormat>自定义</PresentationFormat>
  <Paragraphs>148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1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仿宋</vt:lpstr>
      <vt:lpstr>Cambria Math</vt:lpstr>
      <vt:lpstr>Book Antiqua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徐启全</cp:lastModifiedBy>
  <cp:revision>396</cp:revision>
  <dcterms:created xsi:type="dcterms:W3CDTF">2020-11-06T05:24:00Z</dcterms:created>
  <dcterms:modified xsi:type="dcterms:W3CDTF">2025-06-24T01:47:17Z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7B995242F4044D2993D70B462F125CA5_12</vt:lpwstr>
  </property>
</Properties>
</file>